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71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72" r:id="rId14"/>
    <p:sldId id="267" r:id="rId15"/>
    <p:sldId id="273" r:id="rId16"/>
    <p:sldId id="268" r:id="rId17"/>
    <p:sldId id="274" r:id="rId18"/>
    <p:sldId id="275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8" r:id="rId30"/>
    <p:sldId id="287" r:id="rId31"/>
    <p:sldId id="276" r:id="rId32"/>
    <p:sldId id="289" r:id="rId33"/>
    <p:sldId id="290" r:id="rId34"/>
    <p:sldId id="291" r:id="rId35"/>
    <p:sldId id="292" r:id="rId36"/>
    <p:sldId id="29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B69E"/>
    <a:srgbClr val="FDB414"/>
    <a:srgbClr val="B6C527"/>
    <a:srgbClr val="5D594B"/>
    <a:srgbClr val="37A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19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D053BF-19C7-4386-9C82-3ACA933861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7B1D45-85C6-4F05-BCB6-185C07265CA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AE3DE-EFCB-40C8-9AC6-9F3E78188DAF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95F7A0-122D-4CF8-A994-719E63A093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AC0CDE-AA1E-41D9-8832-17789AFDB4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BCB64-4499-4BB7-856E-3C438189C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33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7113E-FDEC-4EE7-9718-555749E4D1DE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A5539-6BB9-4FB5-8B7B-8AB95CAE3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0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4D8E1-17E2-4451-9282-1105FFF43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AE97C5-AAD1-459D-B6CF-C7E9A830C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7AD4A-FE6F-47EE-877B-E753FCD3B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0ACC-5CC3-4AF1-A5C4-B66566A99CBF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54A17-DA8A-44D5-B41D-FCEAA65C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46DCE-339E-446B-BC0C-D4ED6CD8F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36DB-A327-4A4E-9B08-FC25B25B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64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8A1AE-F610-45FA-9369-8D075FF36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ECD7B5-83EB-418D-8C6A-0EB20B3C9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E11BD-D7BD-4080-B077-F2EEF932A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0ACC-5CC3-4AF1-A5C4-B66566A99CBF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0520A-5429-48A0-BEFD-2671B5988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58BBD-7425-49E8-BC4D-53701F69E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36DB-A327-4A4E-9B08-FC25B25B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27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21615D-587B-4E7E-9AED-8CE4592C73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3454DB-38AD-43F2-8020-F30E3D89F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0B1A3-7E2D-460A-B7AA-8CEA7D20B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0ACC-5CC3-4AF1-A5C4-B66566A99CBF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0E6F5-F352-4713-9D3A-D00A359E4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85D5B-913D-459B-A7D0-B389502D7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36DB-A327-4A4E-9B08-FC25B25B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12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25961-475D-4525-A389-35807CFA6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Brandon Grotesque Medium" panose="020B0603020203060202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346A9-F819-4115-BA96-EDC4C4C3B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latin typeface="Geogrotesque Rg" panose="02000000000000000000" pitchFamily="50" charset="0"/>
              </a:defRPr>
            </a:lvl1pPr>
            <a:lvl2pPr>
              <a:defRPr>
                <a:latin typeface="Geogrotesque Rg" panose="02000000000000000000" pitchFamily="50" charset="0"/>
              </a:defRPr>
            </a:lvl2pPr>
            <a:lvl3pPr>
              <a:defRPr>
                <a:latin typeface="Geogrotesque Rg" panose="02000000000000000000" pitchFamily="50" charset="0"/>
              </a:defRPr>
            </a:lvl3pPr>
            <a:lvl4pPr>
              <a:defRPr>
                <a:latin typeface="Geogrotesque Rg" panose="02000000000000000000" pitchFamily="50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C1F65-4DD6-4D2D-9C5C-2C7885300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0ACC-5CC3-4AF1-A5C4-B66566A99CBF}" type="datetimeFigureOut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907B6-1FA5-48E5-A252-5C2ABF045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864103"/>
            <a:ext cx="4114800" cy="365125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highlight>
                  <a:srgbClr val="B6C527"/>
                </a:highlight>
                <a:latin typeface="Brandon Grotesque Medium" panose="020B0603020203060202" pitchFamily="34" charset="0"/>
              </a:defRPr>
            </a:lvl1pPr>
          </a:lstStyle>
          <a:p>
            <a:r>
              <a:rPr lang="en-US" dirty="0"/>
              <a:t>   #EXTRAGIVE </a:t>
            </a:r>
            <a:r>
              <a:rPr lang="en-US" dirty="0">
                <a:solidFill>
                  <a:srgbClr val="B6C527"/>
                </a:solidFill>
              </a:rPr>
              <a:t>F</a:t>
            </a:r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D4E9A-9F63-4F12-A429-A04382A8A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36DB-A327-4A4E-9B08-FC25B25B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1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0C1B6-ACAD-4096-859F-B252693DE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271AA-9F96-4B2C-922A-817EFBD54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7D333-DCF2-4C11-ACAF-394C670A8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0ACC-5CC3-4AF1-A5C4-B66566A99CBF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28DF9-67E9-4F8B-BBCF-D6780DC3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A1B81-679F-4F2B-B440-3F07F45C8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36DB-A327-4A4E-9B08-FC25B25B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9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97B0F-FFA4-4211-8178-6138189C3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43438-2A35-474F-89BB-A72FA9964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0CF5DE-79B8-4513-BF7B-13CC5B0FC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02A88-008B-411C-A87B-194769D95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0ACC-5CC3-4AF1-A5C4-B66566A99CBF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153A6-743C-4AA0-BC67-046A117A8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799AC-572D-4D4A-AE33-D85420CD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36DB-A327-4A4E-9B08-FC25B25B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0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CEBA3-C7B5-4120-BDEE-F1349CAF0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14CF3-C13F-49F2-A9D6-572493BE4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A4C7E-911E-45BB-BFE5-E896B9B43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E52AC0-F4D6-48F0-B913-D6FB97C79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DC043-7414-4DD6-8D6A-F2DCD6F860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AC213F-6E98-451D-B3BC-02EC3EC3B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0ACC-5CC3-4AF1-A5C4-B66566A99CBF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27608B-7134-4FBD-8697-FD06E97F3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C9C637-728E-4918-BD89-4B331F44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36DB-A327-4A4E-9B08-FC25B25B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5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66081-8433-4A5D-AEC5-2060FC8AC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52FE48-DD7F-4BE2-875A-D5449CB0E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0ACC-5CC3-4AF1-A5C4-B66566A99CBF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B3B7C1-B5EB-43C9-B306-E1736E0F5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2BAFB8-87A3-4DBF-8D0C-D27C45E56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36DB-A327-4A4E-9B08-FC25B25B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1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615E04-D05F-4DBB-B6E6-292E9C285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0ACC-5CC3-4AF1-A5C4-B66566A99CBF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97F661-4D74-4EC0-8C7A-ECDE90776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20F90-3221-4751-88C4-A897D94A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36DB-A327-4A4E-9B08-FC25B25B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61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AF77-8156-44AD-8ADB-71ED038B9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FECDD-CA18-4785-BE06-BFC36D905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68DC49-5E97-4F34-B593-6A3DAEDE2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D3F0B-A081-4737-9B5E-0FB0BA02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0ACC-5CC3-4AF1-A5C4-B66566A99CBF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6C497-FDBF-4633-A1F6-925E70913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981C9-4BCE-4CFB-BC4F-DB9E8747B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36DB-A327-4A4E-9B08-FC25B25B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48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E1DD3-91B0-4E98-BB33-30B018BFE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7D27B4-2FB6-4F8E-89A7-460C3DDC1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E0A91-F0B8-4B48-9C2E-FD528B753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13A9C-943D-46CE-BB36-59290A003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0ACC-5CC3-4AF1-A5C4-B66566A99CBF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9EAF89-EDA7-409C-AA06-358E2F9D1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87BE21-276A-4DD3-872E-7B51382EA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36DB-A327-4A4E-9B08-FC25B25B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43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7A848F-1616-42E9-BCCD-3BB5842AF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92CBE-3157-4A20-9273-939CC43DA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8F0D1-064B-4CB1-AE1C-5A3B73A2E6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D0ACC-5CC3-4AF1-A5C4-B66566A99CBF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F2157-06A3-4D86-804C-EC22A9BAD3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591C0-39F7-4A37-AFCE-78896C5A2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F36DB-A327-4A4E-9B08-FC25B25B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0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8AF75-9A80-4026-A8C9-2C3815259E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3C3B22-AF18-4838-B553-32AD80CD43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73588"/>
            <a:ext cx="9144000" cy="1655762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B6C527"/>
                </a:solidFill>
                <a:latin typeface="Brandon Grotesque Black" panose="020B0A03020203060202" pitchFamily="34" charset="0"/>
              </a:rPr>
              <a:t>DAY-OF PRIMER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B44383-3EC1-4499-9777-9A7CFB896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64" y="1706801"/>
            <a:ext cx="8336472" cy="216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28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B2C671-E7E7-41B6-A3E6-5902787D5F6A}"/>
              </a:ext>
            </a:extLst>
          </p:cNvPr>
          <p:cNvSpPr/>
          <p:nvPr/>
        </p:nvSpPr>
        <p:spPr>
          <a:xfrm>
            <a:off x="838200" y="342106"/>
            <a:ext cx="5381626" cy="1047750"/>
          </a:xfrm>
          <a:prstGeom prst="rect">
            <a:avLst/>
          </a:prstGeom>
          <a:solidFill>
            <a:srgbClr val="73B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76FAF8-3780-4CDC-A230-80329A337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199"/>
            <a:ext cx="10515600" cy="1325563"/>
          </a:xfrm>
        </p:spPr>
        <p:txBody>
          <a:bodyPr/>
          <a:lstStyle/>
          <a:p>
            <a:r>
              <a:rPr lang="en-US" dirty="0"/>
              <a:t>LET’S TALK EMAIL!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C6568-2B4C-4FF5-8E6C-F36675586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of you email donors the day of the </a:t>
            </a:r>
            <a:r>
              <a:rPr lang="en-US" dirty="0" err="1"/>
              <a:t>ExtraGive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How many email multiple times a day?</a:t>
            </a:r>
          </a:p>
          <a:p>
            <a:endParaRPr lang="en-US" dirty="0"/>
          </a:p>
          <a:p>
            <a:r>
              <a:rPr lang="en-US" dirty="0"/>
              <a:t>Are you using tools to send?</a:t>
            </a:r>
          </a:p>
          <a:p>
            <a:endParaRPr lang="en-US" dirty="0"/>
          </a:p>
        </p:txBody>
      </p:sp>
      <p:pic>
        <p:nvPicPr>
          <p:cNvPr id="2054" name="Picture 6" descr="Image result for constant contact">
            <a:extLst>
              <a:ext uri="{FF2B5EF4-FFF2-40B4-BE49-F238E27FC236}">
                <a16:creationId xmlns:a16="http://schemas.microsoft.com/office/drawing/2014/main" id="{E9213E04-368E-4DC7-AECF-AD12A04A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450" y="4672207"/>
            <a:ext cx="4079308" cy="101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mail chimp">
            <a:extLst>
              <a:ext uri="{FF2B5EF4-FFF2-40B4-BE49-F238E27FC236}">
                <a16:creationId xmlns:a16="http://schemas.microsoft.com/office/drawing/2014/main" id="{E9DA2D21-BF0F-4938-BEF4-B24A9E03D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579" y="4229022"/>
            <a:ext cx="3246569" cy="194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39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FF708-E669-4C6A-BEC5-93E887716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A13C2-93C8-4C86-AB49-B42BE0915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Ideas to guide your emailing:</a:t>
            </a:r>
          </a:p>
          <a:p>
            <a:pPr lvl="1"/>
            <a:r>
              <a:rPr lang="en-US" dirty="0"/>
              <a:t>Set a goal! Let your donors know ahead of time what you’re shooting for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Send a “the </a:t>
            </a:r>
            <a:r>
              <a:rPr lang="en-US" dirty="0" err="1"/>
              <a:t>ExtraGive</a:t>
            </a:r>
            <a:r>
              <a:rPr lang="en-US" dirty="0"/>
              <a:t> starts now!” email at midnight (schedule ahead of time)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Send a mid-day email updating donors on your progress towards the goal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Or, a “final hours” email (if you’re really close!)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CFF566-EF50-436B-AAB9-73A1E92C37EE}"/>
              </a:ext>
            </a:extLst>
          </p:cNvPr>
          <p:cNvSpPr/>
          <p:nvPr/>
        </p:nvSpPr>
        <p:spPr>
          <a:xfrm>
            <a:off x="838200" y="365125"/>
            <a:ext cx="5381626" cy="1047750"/>
          </a:xfrm>
          <a:prstGeom prst="rect">
            <a:avLst/>
          </a:prstGeom>
          <a:solidFill>
            <a:srgbClr val="73B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F3B564-DF1A-49E1-9102-F2CCD28369DC}"/>
              </a:ext>
            </a:extLst>
          </p:cNvPr>
          <p:cNvSpPr txBox="1">
            <a:spLocks/>
          </p:cNvSpPr>
          <p:nvPr/>
        </p:nvSpPr>
        <p:spPr>
          <a:xfrm>
            <a:off x="838200" y="22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Brandon Grotesque Medium" panose="020B0603020203060202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LET’S TALK EMAIL!</a:t>
            </a:r>
          </a:p>
        </p:txBody>
      </p:sp>
    </p:spTree>
    <p:extLst>
      <p:ext uri="{BB962C8B-B14F-4D97-AF65-F5344CB8AC3E}">
        <p14:creationId xmlns:p14="http://schemas.microsoft.com/office/powerpoint/2010/main" val="187907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F9C67-CABB-402C-ABBB-1789306A5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C78A3-A87B-4A23-B19F-882C298B3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USE YOUR DONOR LIST</a:t>
            </a:r>
          </a:p>
          <a:p>
            <a:endParaRPr lang="en-US" sz="3200" dirty="0"/>
          </a:p>
          <a:p>
            <a:pPr lvl="1"/>
            <a:r>
              <a:rPr lang="en-US" sz="2700" dirty="0"/>
              <a:t>Keep downloading the updated donor list and reach out </a:t>
            </a:r>
            <a:r>
              <a:rPr lang="en-US" sz="2700" b="1" dirty="0">
                <a:solidFill>
                  <a:srgbClr val="B6C527"/>
                </a:solidFill>
              </a:rPr>
              <a:t>quickly</a:t>
            </a:r>
            <a:r>
              <a:rPr lang="en-US" sz="2700" dirty="0"/>
              <a:t> with a </a:t>
            </a:r>
            <a:r>
              <a:rPr lang="en-US" sz="2700" b="1" dirty="0">
                <a:solidFill>
                  <a:srgbClr val="FDB414"/>
                </a:solidFill>
              </a:rPr>
              <a:t>personalized</a:t>
            </a:r>
            <a:r>
              <a:rPr lang="en-US" sz="2700" dirty="0"/>
              <a:t> thank you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12A9DC-AA36-4C62-B4AB-EFCF69135576}"/>
              </a:ext>
            </a:extLst>
          </p:cNvPr>
          <p:cNvSpPr/>
          <p:nvPr/>
        </p:nvSpPr>
        <p:spPr>
          <a:xfrm>
            <a:off x="838200" y="365125"/>
            <a:ext cx="5381626" cy="1047750"/>
          </a:xfrm>
          <a:prstGeom prst="rect">
            <a:avLst/>
          </a:prstGeom>
          <a:solidFill>
            <a:srgbClr val="73B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7CDA64-23B5-4351-936F-5A54B312D297}"/>
              </a:ext>
            </a:extLst>
          </p:cNvPr>
          <p:cNvSpPr txBox="1">
            <a:spLocks/>
          </p:cNvSpPr>
          <p:nvPr/>
        </p:nvSpPr>
        <p:spPr>
          <a:xfrm>
            <a:off x="838200" y="22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Brandon Grotesque Medium" panose="020B0603020203060202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LET’S TALK EMAIL!</a:t>
            </a:r>
          </a:p>
        </p:txBody>
      </p:sp>
    </p:spTree>
    <p:extLst>
      <p:ext uri="{BB962C8B-B14F-4D97-AF65-F5344CB8AC3E}">
        <p14:creationId xmlns:p14="http://schemas.microsoft.com/office/powerpoint/2010/main" val="298108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F9C67-CABB-402C-ABBB-1789306A5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C78A3-A87B-4A23-B19F-882C298B3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USE YOUR DONOR LIST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sz="2800" dirty="0"/>
              <a:t>They’ve already given, so give them the chance to </a:t>
            </a:r>
            <a:r>
              <a:rPr lang="en-US" sz="2800" b="1" dirty="0">
                <a:solidFill>
                  <a:srgbClr val="FDB414"/>
                </a:solidFill>
              </a:rPr>
              <a:t>be your cheerleaders</a:t>
            </a:r>
            <a:r>
              <a:rPr lang="en-US" sz="2800" dirty="0"/>
              <a:t>:</a:t>
            </a:r>
          </a:p>
          <a:p>
            <a:pPr lvl="1"/>
            <a:endParaRPr lang="en-US" dirty="0"/>
          </a:p>
          <a:p>
            <a:pPr lvl="2"/>
            <a:r>
              <a:rPr lang="en-US" sz="2400" dirty="0"/>
              <a:t>Incentivize them to tell their friends why they gave (graphics, etc.)</a:t>
            </a:r>
          </a:p>
          <a:p>
            <a:pPr lvl="2"/>
            <a:endParaRPr lang="en-US" sz="2400" dirty="0"/>
          </a:p>
          <a:p>
            <a:pPr lvl="2"/>
            <a:r>
              <a:rPr lang="en-US" sz="2400" dirty="0"/>
              <a:t>Invite them to share with </a:t>
            </a:r>
            <a:r>
              <a:rPr lang="en-US" sz="2400" b="1" dirty="0"/>
              <a:t>you</a:t>
            </a:r>
            <a:r>
              <a:rPr lang="en-US" sz="2400" dirty="0"/>
              <a:t> why they gave</a:t>
            </a:r>
          </a:p>
          <a:p>
            <a:pPr lvl="3"/>
            <a:r>
              <a:rPr lang="en-US" sz="2200" dirty="0"/>
              <a:t>(You can use it for other things!)</a:t>
            </a:r>
          </a:p>
          <a:p>
            <a:pPr lvl="2"/>
            <a:endParaRPr lang="en-US" sz="2400" dirty="0"/>
          </a:p>
          <a:p>
            <a:pPr lvl="2"/>
            <a:r>
              <a:rPr lang="en-US" sz="2400" dirty="0"/>
              <a:t>Run a contest and give away swag bags to someone who shares!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12A9DC-AA36-4C62-B4AB-EFCF69135576}"/>
              </a:ext>
            </a:extLst>
          </p:cNvPr>
          <p:cNvSpPr/>
          <p:nvPr/>
        </p:nvSpPr>
        <p:spPr>
          <a:xfrm>
            <a:off x="838200" y="365125"/>
            <a:ext cx="5381626" cy="1047750"/>
          </a:xfrm>
          <a:prstGeom prst="rect">
            <a:avLst/>
          </a:prstGeom>
          <a:solidFill>
            <a:srgbClr val="73B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7CDA64-23B5-4351-936F-5A54B312D297}"/>
              </a:ext>
            </a:extLst>
          </p:cNvPr>
          <p:cNvSpPr txBox="1">
            <a:spLocks/>
          </p:cNvSpPr>
          <p:nvPr/>
        </p:nvSpPr>
        <p:spPr>
          <a:xfrm>
            <a:off x="838200" y="22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Brandon Grotesque Medium" panose="020B0603020203060202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LET’S TALK EMAIL!</a:t>
            </a:r>
          </a:p>
        </p:txBody>
      </p:sp>
    </p:spTree>
    <p:extLst>
      <p:ext uri="{BB962C8B-B14F-4D97-AF65-F5344CB8AC3E}">
        <p14:creationId xmlns:p14="http://schemas.microsoft.com/office/powerpoint/2010/main" val="396340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391D4-430F-4143-9238-ABD24FA18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E8349-38AD-41AF-A316-68FCFAEB2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Eternal ground rules for emailing:</a:t>
            </a:r>
          </a:p>
          <a:p>
            <a:endParaRPr lang="en-US" dirty="0"/>
          </a:p>
          <a:p>
            <a:pPr lvl="1"/>
            <a:r>
              <a:rPr lang="en-US" sz="2700" b="1" dirty="0">
                <a:solidFill>
                  <a:schemeClr val="bg1"/>
                </a:solidFill>
                <a:highlight>
                  <a:srgbClr val="B6C527"/>
                </a:highlight>
              </a:rPr>
              <a:t>SUCCINT</a:t>
            </a:r>
          </a:p>
          <a:p>
            <a:pPr lvl="2"/>
            <a:r>
              <a:rPr lang="en-US" dirty="0"/>
              <a:t>Ditch the flowery text and speak directly</a:t>
            </a:r>
          </a:p>
          <a:p>
            <a:pPr lvl="2"/>
            <a:endParaRPr lang="en-US" dirty="0"/>
          </a:p>
          <a:p>
            <a:pPr lvl="1"/>
            <a:r>
              <a:rPr lang="en-US" sz="2700" b="1" dirty="0">
                <a:solidFill>
                  <a:schemeClr val="bg1"/>
                </a:solidFill>
                <a:highlight>
                  <a:srgbClr val="FDB414"/>
                </a:highlight>
              </a:rPr>
              <a:t>PERSONAL</a:t>
            </a:r>
          </a:p>
          <a:p>
            <a:pPr lvl="2"/>
            <a:r>
              <a:rPr lang="en-US" dirty="0"/>
              <a:t>Use mail merge or other features to make sure their first name is in the salutation or subject line</a:t>
            </a:r>
          </a:p>
          <a:p>
            <a:pPr lvl="2"/>
            <a:endParaRPr lang="en-US" dirty="0"/>
          </a:p>
          <a:p>
            <a:pPr lvl="1"/>
            <a:r>
              <a:rPr lang="en-US" sz="2700" b="1" dirty="0">
                <a:solidFill>
                  <a:schemeClr val="bg1"/>
                </a:solidFill>
                <a:highlight>
                  <a:srgbClr val="73B69E"/>
                </a:highlight>
              </a:rPr>
              <a:t>IMAGES</a:t>
            </a:r>
            <a:r>
              <a:rPr lang="en-US" dirty="0"/>
              <a:t> (or movement)</a:t>
            </a:r>
          </a:p>
          <a:p>
            <a:pPr lvl="2"/>
            <a:r>
              <a:rPr lang="en-US" dirty="0"/>
              <a:t>Show, don’t tell. 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243C3F-1596-4771-8FAB-A99E75D78687}"/>
              </a:ext>
            </a:extLst>
          </p:cNvPr>
          <p:cNvSpPr/>
          <p:nvPr/>
        </p:nvSpPr>
        <p:spPr>
          <a:xfrm>
            <a:off x="838200" y="365125"/>
            <a:ext cx="5381626" cy="1047750"/>
          </a:xfrm>
          <a:prstGeom prst="rect">
            <a:avLst/>
          </a:prstGeom>
          <a:solidFill>
            <a:srgbClr val="73B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9751E9-1087-459C-90DD-AF2F62F01ADF}"/>
              </a:ext>
            </a:extLst>
          </p:cNvPr>
          <p:cNvSpPr txBox="1">
            <a:spLocks/>
          </p:cNvSpPr>
          <p:nvPr/>
        </p:nvSpPr>
        <p:spPr>
          <a:xfrm>
            <a:off x="838200" y="22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Brandon Grotesque Medium" panose="020B0603020203060202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LET’S TALK EMAIL!</a:t>
            </a:r>
          </a:p>
        </p:txBody>
      </p:sp>
    </p:spTree>
    <p:extLst>
      <p:ext uri="{BB962C8B-B14F-4D97-AF65-F5344CB8AC3E}">
        <p14:creationId xmlns:p14="http://schemas.microsoft.com/office/powerpoint/2010/main" val="304444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6D6204-F4C4-44E6-A8EB-A8EEDF74551D}"/>
              </a:ext>
            </a:extLst>
          </p:cNvPr>
          <p:cNvSpPr/>
          <p:nvPr/>
        </p:nvSpPr>
        <p:spPr>
          <a:xfrm>
            <a:off x="590549" y="437356"/>
            <a:ext cx="7858126" cy="1047750"/>
          </a:xfrm>
          <a:prstGeom prst="rect">
            <a:avLst/>
          </a:prstGeom>
          <a:solidFill>
            <a:srgbClr val="B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CB77A-0729-4BA6-8F3F-D92985FE1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SOCIAL MEDIA!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E39B5-2FE9-4A70-A16D-A56F1FBA8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282" y="1690688"/>
            <a:ext cx="10515600" cy="435133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#</a:t>
            </a:r>
            <a:r>
              <a:rPr lang="en-US" dirty="0" err="1"/>
              <a:t>ExtraGive</a:t>
            </a:r>
            <a:r>
              <a:rPr lang="en-US" b="0" dirty="0"/>
              <a:t>: appeared on 4.2 million timelines, “reached” 2.2 million</a:t>
            </a:r>
          </a:p>
          <a:p>
            <a:r>
              <a:rPr lang="en-US" dirty="0"/>
              <a:t>#</a:t>
            </a:r>
            <a:r>
              <a:rPr lang="en-US" dirty="0" err="1"/>
              <a:t>IGiveExtra</a:t>
            </a:r>
            <a:r>
              <a:rPr lang="en-US" b="0" dirty="0"/>
              <a:t>: appeared in 400,000 timelines, “reached” 141,000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#</a:t>
            </a:r>
            <a:r>
              <a:rPr lang="en-US" dirty="0" err="1"/>
              <a:t>ExtraGive</a:t>
            </a:r>
            <a:r>
              <a:rPr lang="en-US" b="0" dirty="0"/>
              <a:t>: 170,000 impressions; 6,000 likes, 200 posts</a:t>
            </a:r>
          </a:p>
          <a:p>
            <a:r>
              <a:rPr lang="en-US" dirty="0"/>
              <a:t>#</a:t>
            </a:r>
            <a:r>
              <a:rPr lang="en-US" dirty="0" err="1"/>
              <a:t>IGiveExtra</a:t>
            </a:r>
            <a:r>
              <a:rPr lang="en-US" b="0" dirty="0"/>
              <a:t>: 127,000 impressions; 5,200 likes; 200 posts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C01C96-6FB6-45AE-971C-44595FC54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61" y="2384714"/>
            <a:ext cx="727096" cy="587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96A70F-77F3-44BA-8EA0-1BE4A5B02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63" y="4359056"/>
            <a:ext cx="742863" cy="7428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67520B-D027-4C79-8FD1-BB161DBF4F8A}"/>
              </a:ext>
            </a:extLst>
          </p:cNvPr>
          <p:cNvSpPr txBox="1"/>
          <p:nvPr/>
        </p:nvSpPr>
        <p:spPr>
          <a:xfrm>
            <a:off x="2687695" y="5795804"/>
            <a:ext cx="681661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highlight>
                  <a:srgbClr val="73B69E"/>
                </a:highlight>
                <a:latin typeface="Brandon Grotesque Medium" panose="020B0603020203060202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highlight>
                  <a:srgbClr val="73B69E"/>
                </a:highlight>
                <a:latin typeface="Brandon Grotesque Medium" panose="020B0603020203060202" pitchFamily="34" charset="0"/>
              </a:rPr>
              <a:t>IGiveExtra</a:t>
            </a:r>
            <a:r>
              <a:rPr lang="en-US" sz="2600" dirty="0">
                <a:solidFill>
                  <a:schemeClr val="bg1"/>
                </a:solidFill>
                <a:highlight>
                  <a:srgbClr val="73B69E"/>
                </a:highlight>
                <a:latin typeface="Brandon Grotesque Medium" panose="020B0603020203060202" pitchFamily="34" charset="0"/>
              </a:rPr>
              <a:t> social stream: 7.4 million </a:t>
            </a:r>
            <a:r>
              <a:rPr lang="en-US" sz="2600" dirty="0" err="1">
                <a:solidFill>
                  <a:schemeClr val="bg1"/>
                </a:solidFill>
                <a:highlight>
                  <a:srgbClr val="73B69E"/>
                </a:highlight>
                <a:latin typeface="Brandon Grotesque Medium" panose="020B0603020203060202" pitchFamily="34" charset="0"/>
              </a:rPr>
              <a:t>impressions</a:t>
            </a:r>
            <a:r>
              <a:rPr lang="en-US" sz="2600" dirty="0" err="1">
                <a:solidFill>
                  <a:srgbClr val="73B69E"/>
                </a:solidFill>
                <a:highlight>
                  <a:srgbClr val="73B69E"/>
                </a:highlight>
                <a:latin typeface="Brandon Grotesque Medium" panose="020B0603020203060202" pitchFamily="34" charset="0"/>
              </a:rPr>
              <a:t>s</a:t>
            </a:r>
            <a:r>
              <a:rPr lang="en-US" sz="2600" dirty="0">
                <a:solidFill>
                  <a:schemeClr val="bg1"/>
                </a:solidFill>
                <a:highlight>
                  <a:srgbClr val="73B69E"/>
                </a:highlight>
                <a:latin typeface="Brandon Grotesque Medium" panose="020B0603020203060202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0773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6D6204-F4C4-44E6-A8EB-A8EEDF74551D}"/>
              </a:ext>
            </a:extLst>
          </p:cNvPr>
          <p:cNvSpPr/>
          <p:nvPr/>
        </p:nvSpPr>
        <p:spPr>
          <a:xfrm>
            <a:off x="590549" y="437356"/>
            <a:ext cx="7858126" cy="1047750"/>
          </a:xfrm>
          <a:prstGeom prst="rect">
            <a:avLst/>
          </a:prstGeom>
          <a:solidFill>
            <a:srgbClr val="B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CB77A-0729-4BA6-8F3F-D92985FE1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SOCIAL MEDIA!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E39B5-2FE9-4A70-A16D-A56F1FBA8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275"/>
            <a:ext cx="10515600" cy="4351338"/>
          </a:xfrm>
        </p:spPr>
        <p:txBody>
          <a:bodyPr/>
          <a:lstStyle/>
          <a:p>
            <a:r>
              <a:rPr lang="en-US" dirty="0"/>
              <a:t>Organic reach is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how do you get it? </a:t>
            </a:r>
          </a:p>
        </p:txBody>
      </p:sp>
      <p:pic>
        <p:nvPicPr>
          <p:cNvPr id="4098" name="Picture 2" descr="Image result for 100 emoji">
            <a:extLst>
              <a:ext uri="{FF2B5EF4-FFF2-40B4-BE49-F238E27FC236}">
                <a16:creationId xmlns:a16="http://schemas.microsoft.com/office/drawing/2014/main" id="{DB2CAC7C-6149-4077-8599-29FE10D7D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1" y="1867693"/>
            <a:ext cx="1085056" cy="108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75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6D6204-F4C4-44E6-A8EB-A8EEDF74551D}"/>
              </a:ext>
            </a:extLst>
          </p:cNvPr>
          <p:cNvSpPr/>
          <p:nvPr/>
        </p:nvSpPr>
        <p:spPr>
          <a:xfrm>
            <a:off x="590549" y="437356"/>
            <a:ext cx="7858126" cy="1047750"/>
          </a:xfrm>
          <a:prstGeom prst="rect">
            <a:avLst/>
          </a:prstGeom>
          <a:solidFill>
            <a:srgbClr val="B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CB77A-0729-4BA6-8F3F-D92985FE1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SOCIAL MEDIA!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E39B5-2FE9-4A70-A16D-A56F1FBA8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275"/>
            <a:ext cx="10515600" cy="4351338"/>
          </a:xfrm>
        </p:spPr>
        <p:txBody>
          <a:bodyPr/>
          <a:lstStyle/>
          <a:p>
            <a:r>
              <a:rPr lang="en-US" dirty="0"/>
              <a:t>Remember social media is a telephone, not a megaphone!</a:t>
            </a:r>
          </a:p>
          <a:p>
            <a:pPr lvl="1"/>
            <a:r>
              <a:rPr lang="en-US" dirty="0"/>
              <a:t>Don’t just say: ask, celebrate, converse, </a:t>
            </a:r>
            <a:r>
              <a:rPr lang="en-US" b="1" i="1" dirty="0"/>
              <a:t>engage</a:t>
            </a:r>
            <a:endParaRPr lang="en-US" dirty="0"/>
          </a:p>
          <a:p>
            <a:endParaRPr lang="en-US" dirty="0"/>
          </a:p>
          <a:p>
            <a:r>
              <a:rPr lang="en-US" dirty="0"/>
              <a:t>Speak authentically and use your “voice”</a:t>
            </a:r>
          </a:p>
          <a:p>
            <a:endParaRPr lang="en-US" dirty="0"/>
          </a:p>
          <a:p>
            <a:r>
              <a:rPr lang="en-US" dirty="0"/>
              <a:t>Use images and videos</a:t>
            </a:r>
          </a:p>
          <a:p>
            <a:pPr lvl="1"/>
            <a:r>
              <a:rPr lang="en-US" dirty="0"/>
              <a:t>Some social networks prioritize that content (Facebook)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63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6D6204-F4C4-44E6-A8EB-A8EEDF74551D}"/>
              </a:ext>
            </a:extLst>
          </p:cNvPr>
          <p:cNvSpPr/>
          <p:nvPr/>
        </p:nvSpPr>
        <p:spPr>
          <a:xfrm>
            <a:off x="590549" y="437356"/>
            <a:ext cx="7858126" cy="1047750"/>
          </a:xfrm>
          <a:prstGeom prst="rect">
            <a:avLst/>
          </a:prstGeom>
          <a:solidFill>
            <a:srgbClr val="B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CB77A-0729-4BA6-8F3F-D92985FE1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SOCIAL MEDIA!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E39B5-2FE9-4A70-A16D-A56F1FBA8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275"/>
            <a:ext cx="10515600" cy="4351338"/>
          </a:xfrm>
        </p:spPr>
        <p:txBody>
          <a:bodyPr/>
          <a:lstStyle/>
          <a:p>
            <a:r>
              <a:rPr lang="en-US" sz="3200" dirty="0"/>
              <a:t>Give your audience </a:t>
            </a:r>
            <a:r>
              <a:rPr lang="en-US" sz="3200" i="1" dirty="0"/>
              <a:t>WHAT THEY NEED</a:t>
            </a:r>
          </a:p>
          <a:p>
            <a:endParaRPr lang="en-US" dirty="0"/>
          </a:p>
          <a:p>
            <a:r>
              <a:rPr lang="en-US" dirty="0">
                <a:solidFill>
                  <a:srgbClr val="FDB414"/>
                </a:solidFill>
              </a:rPr>
              <a:t>“We want a piece of content (graphic, brochure, etc.) for ____"</a:t>
            </a:r>
          </a:p>
          <a:p>
            <a:endParaRPr lang="en-US" dirty="0"/>
          </a:p>
        </p:txBody>
      </p:sp>
      <p:pic>
        <p:nvPicPr>
          <p:cNvPr id="5122" name="Picture 2" descr="Troi Irons thumbs down yeah no troi irons GIF">
            <a:extLst>
              <a:ext uri="{FF2B5EF4-FFF2-40B4-BE49-F238E27FC236}">
                <a16:creationId xmlns:a16="http://schemas.microsoft.com/office/drawing/2014/main" id="{D2B21C4A-448E-413B-8BEB-87B1430AA5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127" y="3867149"/>
            <a:ext cx="4412428" cy="248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12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6D6204-F4C4-44E6-A8EB-A8EEDF74551D}"/>
              </a:ext>
            </a:extLst>
          </p:cNvPr>
          <p:cNvSpPr/>
          <p:nvPr/>
        </p:nvSpPr>
        <p:spPr>
          <a:xfrm>
            <a:off x="590549" y="437356"/>
            <a:ext cx="7858126" cy="1047750"/>
          </a:xfrm>
          <a:prstGeom prst="rect">
            <a:avLst/>
          </a:prstGeom>
          <a:solidFill>
            <a:srgbClr val="B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CB77A-0729-4BA6-8F3F-D92985FE1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SOCIAL MEDIA!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E39B5-2FE9-4A70-A16D-A56F1FBA8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275"/>
            <a:ext cx="10515600" cy="4351338"/>
          </a:xfrm>
        </p:spPr>
        <p:txBody>
          <a:bodyPr/>
          <a:lstStyle/>
          <a:p>
            <a:r>
              <a:rPr lang="en-US" sz="3200" dirty="0"/>
              <a:t>Give your audience </a:t>
            </a:r>
            <a:r>
              <a:rPr lang="en-US" sz="3200" i="1" dirty="0"/>
              <a:t>WHAT THEY NEED</a:t>
            </a:r>
          </a:p>
          <a:p>
            <a:endParaRPr lang="en-US" dirty="0"/>
          </a:p>
          <a:p>
            <a:r>
              <a:rPr lang="en-US" dirty="0">
                <a:solidFill>
                  <a:srgbClr val="73B69E"/>
                </a:solidFill>
              </a:rPr>
              <a:t>“Our audience needs ___ to know our </a:t>
            </a:r>
            <a:r>
              <a:rPr lang="en-US" i="1" dirty="0">
                <a:solidFill>
                  <a:srgbClr val="73B69E"/>
                </a:solidFill>
              </a:rPr>
              <a:t>why</a:t>
            </a:r>
            <a:r>
              <a:rPr lang="en-US" dirty="0">
                <a:solidFill>
                  <a:srgbClr val="73B69E"/>
                </a:solidFill>
              </a:rPr>
              <a:t>, so they’ll </a:t>
            </a:r>
            <a:r>
              <a:rPr lang="en-US" i="1" dirty="0">
                <a:solidFill>
                  <a:srgbClr val="73B69E"/>
                </a:solidFill>
              </a:rPr>
              <a:t>give.</a:t>
            </a:r>
            <a:r>
              <a:rPr lang="en-US" dirty="0">
                <a:solidFill>
                  <a:srgbClr val="73B69E"/>
                </a:solidFill>
              </a:rPr>
              <a:t>"</a:t>
            </a:r>
          </a:p>
          <a:p>
            <a:endParaRPr lang="en-US" dirty="0"/>
          </a:p>
        </p:txBody>
      </p:sp>
      <p:pic>
        <p:nvPicPr>
          <p:cNvPr id="8194" name="Picture 2" descr="Troi Irons feeling it troi irons GIF">
            <a:extLst>
              <a:ext uri="{FF2B5EF4-FFF2-40B4-BE49-F238E27FC236}">
                <a16:creationId xmlns:a16="http://schemas.microsoft.com/office/drawing/2014/main" id="{6353EC62-EE0E-4871-BEE0-5D609522B9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692" y="3852863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99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5D94EB-5AF8-470A-8BBA-BD71D4483D63}"/>
              </a:ext>
            </a:extLst>
          </p:cNvPr>
          <p:cNvSpPr/>
          <p:nvPr/>
        </p:nvSpPr>
        <p:spPr>
          <a:xfrm>
            <a:off x="581024" y="504031"/>
            <a:ext cx="3476625" cy="1047750"/>
          </a:xfrm>
          <a:prstGeom prst="rect">
            <a:avLst/>
          </a:prstGeom>
          <a:solidFill>
            <a:srgbClr val="B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701F01-7C17-47C9-8787-66C811450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9815"/>
            <a:ext cx="10515600" cy="1325563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Brandon Grotesque Medium" panose="020B0603020203060202" pitchFamily="34" charset="0"/>
              </a:rPr>
              <a:t>#GOALS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8B0D9-0420-40F2-9140-9D5DE118A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Geogrotesque Rg" panose="02000000000000000000" pitchFamily="50" charset="0"/>
              </a:rPr>
              <a:t>Learn about all the fun stuff happening on November 17 that your org can plug into</a:t>
            </a:r>
          </a:p>
          <a:p>
            <a:endParaRPr lang="en-US" dirty="0">
              <a:latin typeface="Geogrotesque Rg" panose="02000000000000000000" pitchFamily="50" charset="0"/>
            </a:endParaRPr>
          </a:p>
          <a:p>
            <a:r>
              <a:rPr lang="en-US" dirty="0">
                <a:latin typeface="Geogrotesque Rg" panose="02000000000000000000" pitchFamily="50" charset="0"/>
              </a:rPr>
              <a:t>Connect the </a:t>
            </a:r>
            <a:r>
              <a:rPr lang="en-US" b="1" i="1" dirty="0">
                <a:solidFill>
                  <a:srgbClr val="B6C527"/>
                </a:solidFill>
                <a:latin typeface="Geogrotesque Rg" panose="02000000000000000000" pitchFamily="50" charset="0"/>
              </a:rPr>
              <a:t>why</a:t>
            </a:r>
            <a:r>
              <a:rPr lang="en-US" dirty="0">
                <a:latin typeface="Geogrotesque Rg" panose="02000000000000000000" pitchFamily="50" charset="0"/>
              </a:rPr>
              <a:t> to what you’re doing during </a:t>
            </a:r>
            <a:r>
              <a:rPr lang="en-US" dirty="0" err="1">
                <a:latin typeface="Geogrotesque Rg" panose="02000000000000000000" pitchFamily="50" charset="0"/>
              </a:rPr>
              <a:t>ExtraGive</a:t>
            </a:r>
            <a:endParaRPr lang="en-US" dirty="0">
              <a:latin typeface="Geogrotesque Rg" panose="02000000000000000000" pitchFamily="50" charset="0"/>
            </a:endParaRPr>
          </a:p>
          <a:p>
            <a:endParaRPr lang="en-US" dirty="0">
              <a:latin typeface="Geogrotesque Rg" panose="02000000000000000000" pitchFamily="50" charset="0"/>
            </a:endParaRPr>
          </a:p>
          <a:p>
            <a:r>
              <a:rPr lang="en-US" dirty="0">
                <a:latin typeface="Geogrotesque Rg" panose="02000000000000000000" pitchFamily="50" charset="0"/>
              </a:rPr>
              <a:t>Learn some best practices for on-the-day engagement</a:t>
            </a:r>
          </a:p>
          <a:p>
            <a:endParaRPr lang="en-US" dirty="0">
              <a:latin typeface="Geogrotesque Rg" panose="02000000000000000000" pitchFamily="50" charset="0"/>
            </a:endParaRPr>
          </a:p>
          <a:p>
            <a:r>
              <a:rPr lang="en-US" dirty="0">
                <a:latin typeface="Geogrotesque Rg" panose="02000000000000000000" pitchFamily="50" charset="0"/>
              </a:rPr>
              <a:t>Familiarize yourself with the </a:t>
            </a:r>
            <a:r>
              <a:rPr lang="en-US" dirty="0" err="1">
                <a:latin typeface="Geogrotesque Rg" panose="02000000000000000000" pitchFamily="50" charset="0"/>
              </a:rPr>
              <a:t>ExtraGive</a:t>
            </a:r>
            <a:r>
              <a:rPr lang="en-US" dirty="0">
                <a:latin typeface="Geogrotesque Rg" panose="02000000000000000000" pitchFamily="50" charset="0"/>
              </a:rPr>
              <a:t> tools we have for you!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ED648-60B4-4E20-B636-AF9E1C63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#EXTRAGIVE </a:t>
            </a:r>
            <a:r>
              <a:rPr lang="en-US" dirty="0">
                <a:solidFill>
                  <a:srgbClr val="B6C527"/>
                </a:solidFill>
              </a:rPr>
              <a:t>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843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6D6204-F4C4-44E6-A8EB-A8EEDF74551D}"/>
              </a:ext>
            </a:extLst>
          </p:cNvPr>
          <p:cNvSpPr/>
          <p:nvPr/>
        </p:nvSpPr>
        <p:spPr>
          <a:xfrm>
            <a:off x="590549" y="437356"/>
            <a:ext cx="7858126" cy="1047750"/>
          </a:xfrm>
          <a:prstGeom prst="rect">
            <a:avLst/>
          </a:prstGeom>
          <a:solidFill>
            <a:srgbClr val="B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CB77A-0729-4BA6-8F3F-D92985FE1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LET’S TALK SOCIAL MEDIA!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E39B5-2FE9-4A70-A16D-A56F1FBA8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2919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sz="3200" i="1" dirty="0"/>
              <a:t>Show</a:t>
            </a:r>
            <a:r>
              <a:rPr lang="en-US" sz="3200" dirty="0"/>
              <a:t> don’t tell (Facebook wants you to, too)</a:t>
            </a:r>
            <a:endParaRPr lang="en-US" sz="2800" dirty="0"/>
          </a:p>
          <a:p>
            <a:pPr lvl="1"/>
            <a:r>
              <a:rPr lang="en-US" sz="2800" dirty="0"/>
              <a:t>Make graphics</a:t>
            </a:r>
          </a:p>
          <a:p>
            <a:pPr lvl="1"/>
            <a:r>
              <a:rPr lang="en-US" sz="2800" dirty="0"/>
              <a:t>Make videos</a:t>
            </a:r>
          </a:p>
          <a:p>
            <a:pPr lvl="2"/>
            <a:endParaRPr lang="en-US" dirty="0"/>
          </a:p>
          <a:p>
            <a:pPr lvl="2"/>
            <a:endParaRPr lang="en-US" sz="24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Go “live”</a:t>
            </a:r>
          </a:p>
          <a:p>
            <a:r>
              <a:rPr lang="en-US" sz="3200" dirty="0"/>
              <a:t>Sometimes too polished isn’t good!</a:t>
            </a:r>
          </a:p>
          <a:p>
            <a:pPr lvl="1"/>
            <a:endParaRPr lang="en-US" sz="2800" dirty="0"/>
          </a:p>
        </p:txBody>
      </p:sp>
      <p:pic>
        <p:nvPicPr>
          <p:cNvPr id="9218" name="Picture 2" descr="Image result for ripl">
            <a:extLst>
              <a:ext uri="{FF2B5EF4-FFF2-40B4-BE49-F238E27FC236}">
                <a16:creationId xmlns:a16="http://schemas.microsoft.com/office/drawing/2014/main" id="{CAB0446A-80AD-4AA8-AAFF-79193BA0C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9" y="3402806"/>
            <a:ext cx="1214438" cy="12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videoleap">
            <a:extLst>
              <a:ext uri="{FF2B5EF4-FFF2-40B4-BE49-F238E27FC236}">
                <a16:creationId xmlns:a16="http://schemas.microsoft.com/office/drawing/2014/main" id="{E8087B02-5170-4263-B08B-6A170758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8" y="3402806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2E5835-BDC9-466C-80AF-04535AA82BE2}"/>
              </a:ext>
            </a:extLst>
          </p:cNvPr>
          <p:cNvSpPr txBox="1"/>
          <p:nvPr/>
        </p:nvSpPr>
        <p:spPr>
          <a:xfrm>
            <a:off x="5565531" y="3675185"/>
            <a:ext cx="192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Videoleap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6681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6D6204-F4C4-44E6-A8EB-A8EEDF74551D}"/>
              </a:ext>
            </a:extLst>
          </p:cNvPr>
          <p:cNvSpPr/>
          <p:nvPr/>
        </p:nvSpPr>
        <p:spPr>
          <a:xfrm>
            <a:off x="590549" y="437356"/>
            <a:ext cx="7858126" cy="1047750"/>
          </a:xfrm>
          <a:prstGeom prst="rect">
            <a:avLst/>
          </a:prstGeom>
          <a:solidFill>
            <a:srgbClr val="B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CB77A-0729-4BA6-8F3F-D92985FE1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SOCIAL MEDIA!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E39B5-2FE9-4A70-A16D-A56F1FBA8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275"/>
            <a:ext cx="10515600" cy="4351338"/>
          </a:xfrm>
        </p:spPr>
        <p:txBody>
          <a:bodyPr/>
          <a:lstStyle/>
          <a:p>
            <a:r>
              <a:rPr lang="en-US" sz="3500" dirty="0"/>
              <a:t>Work on building your audience </a:t>
            </a:r>
            <a:r>
              <a:rPr lang="en-US" sz="3500" i="1" dirty="0">
                <a:solidFill>
                  <a:schemeClr val="bg1"/>
                </a:solidFill>
                <a:highlight>
                  <a:srgbClr val="FDB414"/>
                </a:highlight>
              </a:rPr>
              <a:t>now </a:t>
            </a:r>
            <a:r>
              <a:rPr lang="en-US" sz="3500" i="1" dirty="0"/>
              <a:t>, </a:t>
            </a:r>
            <a:r>
              <a:rPr lang="en-US" sz="3500" dirty="0"/>
              <a:t>so you’re ready to roll on November 17!</a:t>
            </a:r>
            <a:endParaRPr lang="en-US" sz="3500" i="1" dirty="0"/>
          </a:p>
          <a:p>
            <a:endParaRPr lang="en-US" dirty="0"/>
          </a:p>
          <a:p>
            <a:pPr lvl="1"/>
            <a:r>
              <a:rPr lang="en-US" dirty="0"/>
              <a:t>Look for people who follow/like orgs (locally or nationally) that are similar to you—make sure they know you’re participating in the </a:t>
            </a:r>
            <a:r>
              <a:rPr lang="en-US" b="1" dirty="0" err="1"/>
              <a:t>ExtraGive</a:t>
            </a:r>
            <a:r>
              <a:rPr lang="en-US" dirty="0"/>
              <a:t>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Identify influencers </a:t>
            </a:r>
          </a:p>
          <a:p>
            <a:pPr lvl="2"/>
            <a:r>
              <a:rPr lang="en-US" dirty="0"/>
              <a:t>Maybe approach a local person of note and do a social media takeover for the day?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Remember, </a:t>
            </a:r>
            <a:r>
              <a:rPr lang="en-US" b="1" dirty="0"/>
              <a:t>engage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909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6D6204-F4C4-44E6-A8EB-A8EEDF74551D}"/>
              </a:ext>
            </a:extLst>
          </p:cNvPr>
          <p:cNvSpPr/>
          <p:nvPr/>
        </p:nvSpPr>
        <p:spPr>
          <a:xfrm>
            <a:off x="590549" y="437356"/>
            <a:ext cx="5867401" cy="1047750"/>
          </a:xfrm>
          <a:prstGeom prst="rect">
            <a:avLst/>
          </a:prstGeom>
          <a:solidFill>
            <a:srgbClr val="FDB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CB77A-0729-4BA6-8F3F-D92985FE1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EVENTS!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E39B5-2FE9-4A70-A16D-A56F1FBA8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275"/>
            <a:ext cx="10515600" cy="4351338"/>
          </a:xfrm>
        </p:spPr>
        <p:txBody>
          <a:bodyPr/>
          <a:lstStyle/>
          <a:p>
            <a:r>
              <a:rPr lang="en-US" sz="3500" dirty="0"/>
              <a:t>Are you holding an event on (or before) November 17?</a:t>
            </a:r>
          </a:p>
        </p:txBody>
      </p:sp>
      <p:pic>
        <p:nvPicPr>
          <p:cNvPr id="11266" name="Picture 2" descr=" dance fun party celebration celebrate GIF">
            <a:extLst>
              <a:ext uri="{FF2B5EF4-FFF2-40B4-BE49-F238E27FC236}">
                <a16:creationId xmlns:a16="http://schemas.microsoft.com/office/drawing/2014/main" id="{226EE1DE-4AF0-4D3A-8400-DDB9A179BF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422" y="3007606"/>
            <a:ext cx="5787155" cy="325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67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6D6204-F4C4-44E6-A8EB-A8EEDF74551D}"/>
              </a:ext>
            </a:extLst>
          </p:cNvPr>
          <p:cNvSpPr/>
          <p:nvPr/>
        </p:nvSpPr>
        <p:spPr>
          <a:xfrm>
            <a:off x="590549" y="437356"/>
            <a:ext cx="5867401" cy="1047750"/>
          </a:xfrm>
          <a:prstGeom prst="rect">
            <a:avLst/>
          </a:prstGeom>
          <a:solidFill>
            <a:srgbClr val="FDB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CB77A-0729-4BA6-8F3F-D92985FE1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EVENTS!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E39B5-2FE9-4A70-A16D-A56F1FBA8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275"/>
            <a:ext cx="10515600" cy="4351338"/>
          </a:xfrm>
        </p:spPr>
        <p:txBody>
          <a:bodyPr/>
          <a:lstStyle/>
          <a:p>
            <a:r>
              <a:rPr lang="en-US" sz="3500" dirty="0"/>
              <a:t>Creating events are easy, holding </a:t>
            </a:r>
            <a:r>
              <a:rPr lang="en-US" sz="3500" i="1" dirty="0"/>
              <a:t>engaging </a:t>
            </a:r>
            <a:r>
              <a:rPr lang="en-US" sz="3500" dirty="0"/>
              <a:t>events are hard(</a:t>
            </a:r>
            <a:r>
              <a:rPr lang="en-US" sz="3500" dirty="0" err="1"/>
              <a:t>er</a:t>
            </a:r>
            <a:r>
              <a:rPr lang="en-US" sz="3500" dirty="0"/>
              <a:t>)!</a:t>
            </a:r>
          </a:p>
          <a:p>
            <a:endParaRPr lang="en-US" sz="3500" dirty="0"/>
          </a:p>
          <a:p>
            <a:pPr lvl="1"/>
            <a:r>
              <a:rPr lang="en-US" sz="3100" dirty="0"/>
              <a:t>You could make it pop-up and spontaneous</a:t>
            </a:r>
          </a:p>
          <a:p>
            <a:pPr lvl="1"/>
            <a:endParaRPr lang="en-US" sz="3100" dirty="0"/>
          </a:p>
          <a:p>
            <a:pPr lvl="1"/>
            <a:r>
              <a:rPr lang="en-US" sz="3100" dirty="0"/>
              <a:t>Do a group activity or create something together</a:t>
            </a:r>
          </a:p>
          <a:p>
            <a:pPr lvl="1"/>
            <a:endParaRPr lang="en-US" sz="3100" dirty="0"/>
          </a:p>
          <a:p>
            <a:pPr lvl="1"/>
            <a:r>
              <a:rPr lang="en-US" sz="3100" dirty="0"/>
              <a:t>Make it public and open</a:t>
            </a:r>
          </a:p>
          <a:p>
            <a:pPr lvl="1"/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410980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6D6204-F4C4-44E6-A8EB-A8EEDF74551D}"/>
              </a:ext>
            </a:extLst>
          </p:cNvPr>
          <p:cNvSpPr/>
          <p:nvPr/>
        </p:nvSpPr>
        <p:spPr>
          <a:xfrm>
            <a:off x="590549" y="437356"/>
            <a:ext cx="5867401" cy="1047750"/>
          </a:xfrm>
          <a:prstGeom prst="rect">
            <a:avLst/>
          </a:prstGeom>
          <a:solidFill>
            <a:srgbClr val="FDB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CB77A-0729-4BA6-8F3F-D92985FE1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EVENTS!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E39B5-2FE9-4A70-A16D-A56F1FBA8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275"/>
            <a:ext cx="10515600" cy="4351338"/>
          </a:xfrm>
        </p:spPr>
        <p:txBody>
          <a:bodyPr/>
          <a:lstStyle/>
          <a:p>
            <a:r>
              <a:rPr lang="en-US" sz="3500" dirty="0"/>
              <a:t>You don’t have to do it alone!</a:t>
            </a:r>
          </a:p>
          <a:p>
            <a:endParaRPr lang="en-US" sz="3500" dirty="0"/>
          </a:p>
          <a:p>
            <a:pPr lvl="1"/>
            <a:r>
              <a:rPr lang="en-US" sz="3100" dirty="0"/>
              <a:t>Approach a business about hosting you</a:t>
            </a:r>
          </a:p>
          <a:p>
            <a:pPr lvl="1"/>
            <a:endParaRPr lang="en-US" sz="3100" dirty="0"/>
          </a:p>
          <a:p>
            <a:pPr lvl="1"/>
            <a:r>
              <a:rPr lang="en-US" sz="3100" dirty="0"/>
              <a:t>Use custom H&amp;H merch to brand the event</a:t>
            </a:r>
          </a:p>
          <a:p>
            <a:pPr lvl="1"/>
            <a:endParaRPr lang="en-US" sz="3100" dirty="0"/>
          </a:p>
          <a:p>
            <a:pPr lvl="1"/>
            <a:r>
              <a:rPr lang="en-US" sz="3100" dirty="0"/>
              <a:t>Partner up with another org! </a:t>
            </a:r>
            <a:r>
              <a:rPr lang="en-US" sz="2900" dirty="0"/>
              <a:t>(And submit for the new prize!)</a:t>
            </a:r>
          </a:p>
          <a:p>
            <a:pPr lvl="1"/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259798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6D6204-F4C4-44E6-A8EB-A8EEDF74551D}"/>
              </a:ext>
            </a:extLst>
          </p:cNvPr>
          <p:cNvSpPr/>
          <p:nvPr/>
        </p:nvSpPr>
        <p:spPr>
          <a:xfrm>
            <a:off x="590550" y="365125"/>
            <a:ext cx="6296026" cy="1235075"/>
          </a:xfrm>
          <a:prstGeom prst="rect">
            <a:avLst/>
          </a:prstGeom>
          <a:solidFill>
            <a:srgbClr val="5D5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CB77A-0729-4BA6-8F3F-D92985FE1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DON’T BE AFRAID TO</a:t>
            </a:r>
            <a:br>
              <a:rPr lang="en-US" dirty="0"/>
            </a:br>
            <a:r>
              <a:rPr lang="en-US" dirty="0"/>
              <a:t>GO OLD SCHOOL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883724B-8494-4E4F-AB5E-4FD3AB6D5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770" y="2267211"/>
            <a:ext cx="6786459" cy="3817383"/>
          </a:xfrm>
        </p:spPr>
      </p:pic>
    </p:spTree>
    <p:extLst>
      <p:ext uri="{BB962C8B-B14F-4D97-AF65-F5344CB8AC3E}">
        <p14:creationId xmlns:p14="http://schemas.microsoft.com/office/powerpoint/2010/main" val="2647574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6D6204-F4C4-44E6-A8EB-A8EEDF74551D}"/>
              </a:ext>
            </a:extLst>
          </p:cNvPr>
          <p:cNvSpPr/>
          <p:nvPr/>
        </p:nvSpPr>
        <p:spPr>
          <a:xfrm>
            <a:off x="590550" y="365125"/>
            <a:ext cx="6296026" cy="1235075"/>
          </a:xfrm>
          <a:prstGeom prst="rect">
            <a:avLst/>
          </a:prstGeom>
          <a:solidFill>
            <a:srgbClr val="5D5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CB77A-0729-4BA6-8F3F-D92985FE1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DON’T BE AFRAID TO</a:t>
            </a:r>
            <a:br>
              <a:rPr lang="en-US" dirty="0"/>
            </a:br>
            <a:r>
              <a:rPr lang="en-US" dirty="0"/>
              <a:t>GO OLD SCHOOL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EE6FB8-BDF2-4B74-8E5E-B53FFC4EB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1875"/>
            <a:ext cx="10515600" cy="4351338"/>
          </a:xfrm>
        </p:spPr>
        <p:txBody>
          <a:bodyPr/>
          <a:lstStyle/>
          <a:p>
            <a:r>
              <a:rPr lang="en-US" dirty="0"/>
              <a:t>We’re bombarded with content, emails, and ads constantly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 personalized, physical take-away might be your best play!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Use geography to your advantage: “we’re right down the street!”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52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6D6204-F4C4-44E6-A8EB-A8EEDF74551D}"/>
              </a:ext>
            </a:extLst>
          </p:cNvPr>
          <p:cNvSpPr/>
          <p:nvPr/>
        </p:nvSpPr>
        <p:spPr>
          <a:xfrm>
            <a:off x="590550" y="365125"/>
            <a:ext cx="6296026" cy="1235075"/>
          </a:xfrm>
          <a:prstGeom prst="rect">
            <a:avLst/>
          </a:prstGeom>
          <a:solidFill>
            <a:srgbClr val="5D5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CB77A-0729-4BA6-8F3F-D92985FE1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DON’T BE AFRAID TO</a:t>
            </a:r>
            <a:br>
              <a:rPr lang="en-US" dirty="0"/>
            </a:br>
            <a:r>
              <a:rPr lang="en-US" dirty="0"/>
              <a:t>GO OLD SCHOOL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EE6FB8-BDF2-4B74-8E5E-B53FFC4EB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1875"/>
            <a:ext cx="10515600" cy="4351338"/>
          </a:xfrm>
        </p:spPr>
        <p:txBody>
          <a:bodyPr/>
          <a:lstStyle/>
          <a:p>
            <a:r>
              <a:rPr lang="en-US" dirty="0"/>
              <a:t>Street teams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Take to the streets and generate hype about your organization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Create mini-cards to give out to potential donors so they remember you that has a fun (or funny) message on it. Get creative!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27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6D6204-F4C4-44E6-A8EB-A8EEDF74551D}"/>
              </a:ext>
            </a:extLst>
          </p:cNvPr>
          <p:cNvSpPr/>
          <p:nvPr/>
        </p:nvSpPr>
        <p:spPr>
          <a:xfrm>
            <a:off x="590550" y="365125"/>
            <a:ext cx="6296026" cy="1235075"/>
          </a:xfrm>
          <a:prstGeom prst="rect">
            <a:avLst/>
          </a:prstGeom>
          <a:solidFill>
            <a:srgbClr val="5D5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CB77A-0729-4BA6-8F3F-D92985FE1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DON’T BE AFRAID TO</a:t>
            </a:r>
            <a:br>
              <a:rPr lang="en-US" dirty="0"/>
            </a:br>
            <a:r>
              <a:rPr lang="en-US" dirty="0"/>
              <a:t>GO OLD SCHOOL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EE6FB8-BDF2-4B74-8E5E-B53FFC4EB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1875"/>
            <a:ext cx="10515600" cy="4351338"/>
          </a:xfrm>
        </p:spPr>
        <p:txBody>
          <a:bodyPr/>
          <a:lstStyle/>
          <a:p>
            <a:r>
              <a:rPr lang="en-US" dirty="0"/>
              <a:t>Call on your influencers…literally!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Reach out (phone, get coffee, etc.) with some of your biggest boosters and ask them if they’ll help get the word out</a:t>
            </a:r>
          </a:p>
          <a:p>
            <a:pPr lvl="1"/>
            <a:r>
              <a:rPr lang="en-US" dirty="0"/>
              <a:t>It’s not a “second ask”, it’s an invitation to join the team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12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794491-4BD6-45F4-B9F8-70CC72A85313}"/>
              </a:ext>
            </a:extLst>
          </p:cNvPr>
          <p:cNvSpPr/>
          <p:nvPr/>
        </p:nvSpPr>
        <p:spPr>
          <a:xfrm>
            <a:off x="590550" y="365125"/>
            <a:ext cx="2800350" cy="1235075"/>
          </a:xfrm>
          <a:prstGeom prst="rect">
            <a:avLst/>
          </a:prstGeom>
          <a:solidFill>
            <a:srgbClr val="73B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934E2-6794-4755-BA86-7FF819D3D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WHEW…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61BFE3-B676-4F75-816E-8C0559488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2787" y="2629694"/>
            <a:ext cx="5686425" cy="2743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38CB11-5397-412C-9A58-3448327FD8C6}"/>
              </a:ext>
            </a:extLst>
          </p:cNvPr>
          <p:cNvSpPr/>
          <p:nvPr/>
        </p:nvSpPr>
        <p:spPr>
          <a:xfrm>
            <a:off x="6935102" y="6019512"/>
            <a:ext cx="3777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Geogrotesque Rg" panose="02000000000000000000" pitchFamily="50" charset="0"/>
              </a:rPr>
              <a:t>…how are you doing?</a:t>
            </a:r>
          </a:p>
        </p:txBody>
      </p:sp>
    </p:spTree>
    <p:extLst>
      <p:ext uri="{BB962C8B-B14F-4D97-AF65-F5344CB8AC3E}">
        <p14:creationId xmlns:p14="http://schemas.microsoft.com/office/powerpoint/2010/main" val="201704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19EAC-7CB0-440E-A077-5ED39A998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6DB25C-24C1-44CF-908D-E22A5881F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2513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6D6204-F4C4-44E6-A8EB-A8EEDF74551D}"/>
              </a:ext>
            </a:extLst>
          </p:cNvPr>
          <p:cNvSpPr/>
          <p:nvPr/>
        </p:nvSpPr>
        <p:spPr>
          <a:xfrm>
            <a:off x="590549" y="365125"/>
            <a:ext cx="7486651" cy="1235075"/>
          </a:xfrm>
          <a:prstGeom prst="rect">
            <a:avLst/>
          </a:prstGeom>
          <a:solidFill>
            <a:srgbClr val="5D5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CB77A-0729-4BA6-8F3F-D92985FE1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DON’T GO TO SLEEP YET!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EE6FB8-BDF2-4B74-8E5E-B53FFC4EB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49" y="4795859"/>
            <a:ext cx="10515600" cy="4351338"/>
          </a:xfrm>
        </p:spPr>
        <p:txBody>
          <a:bodyPr>
            <a:normAutofit/>
          </a:bodyPr>
          <a:lstStyle/>
          <a:p>
            <a:r>
              <a:rPr lang="en-US" sz="2500" dirty="0" err="1"/>
              <a:t>ExtraGive</a:t>
            </a:r>
            <a:r>
              <a:rPr lang="en-US" sz="2500" dirty="0"/>
              <a:t> doesn’t end at 12:00 on 11/18! </a:t>
            </a:r>
          </a:p>
          <a:p>
            <a:r>
              <a:rPr lang="en-US" sz="2500" dirty="0"/>
              <a:t>Make sure you’re THANKING and FOLLOWING UP with everyone who helped make your day such a success!</a:t>
            </a:r>
          </a:p>
          <a:p>
            <a:r>
              <a:rPr lang="en-US" sz="2500" dirty="0"/>
              <a:t>Work on building your relationship the rest of the 364 days; ask them to share their stories</a:t>
            </a:r>
          </a:p>
        </p:txBody>
      </p:sp>
      <p:pic>
        <p:nvPicPr>
          <p:cNvPr id="14338" name="Picture 2" descr="Originals reaction sleep yay clapping GIF">
            <a:extLst>
              <a:ext uri="{FF2B5EF4-FFF2-40B4-BE49-F238E27FC236}">
                <a16:creationId xmlns:a16="http://schemas.microsoft.com/office/drawing/2014/main" id="{DDB35609-7991-4BDE-B5A2-DAC8A454F4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755" y="1793081"/>
            <a:ext cx="4957445" cy="27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35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647A1F-C93D-4A5E-A62E-EA0BB9AC0187}"/>
              </a:ext>
            </a:extLst>
          </p:cNvPr>
          <p:cNvSpPr/>
          <p:nvPr/>
        </p:nvSpPr>
        <p:spPr>
          <a:xfrm>
            <a:off x="590549" y="437356"/>
            <a:ext cx="5867401" cy="1047750"/>
          </a:xfrm>
          <a:prstGeom prst="rect">
            <a:avLst/>
          </a:prstGeom>
          <a:solidFill>
            <a:srgbClr val="FDB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F0C39-975A-4B4C-B22F-420EFD166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LET’S REVIEW…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89ADD-C2ED-4E91-9E55-BC66ABE492BE}"/>
              </a:ext>
            </a:extLst>
          </p:cNvPr>
          <p:cNvSpPr txBox="1"/>
          <p:nvPr/>
        </p:nvSpPr>
        <p:spPr>
          <a:xfrm>
            <a:off x="4835047" y="2292263"/>
            <a:ext cx="66387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eogrotesque Rg" panose="02000000000000000000" pitchFamily="50" charset="0"/>
              </a:rPr>
              <a:t>Remember </a:t>
            </a:r>
            <a:r>
              <a:rPr lang="en-US" sz="3000" b="1" dirty="0">
                <a:solidFill>
                  <a:srgbClr val="B6C527"/>
                </a:solidFill>
                <a:latin typeface="Geogrotesque Rg" panose="02000000000000000000" pitchFamily="50" charset="0"/>
              </a:rPr>
              <a:t>John </a:t>
            </a:r>
            <a:r>
              <a:rPr lang="en-US" sz="3000" b="1" dirty="0" err="1">
                <a:solidFill>
                  <a:srgbClr val="B6C527"/>
                </a:solidFill>
                <a:latin typeface="Geogrotesque Rg" panose="02000000000000000000" pitchFamily="50" charset="0"/>
              </a:rPr>
              <a:t>Trybus</a:t>
            </a:r>
            <a:r>
              <a:rPr lang="en-US" sz="3000" b="1" dirty="0">
                <a:solidFill>
                  <a:srgbClr val="B6C527"/>
                </a:solidFill>
                <a:latin typeface="Geogrotesque Rg" panose="02000000000000000000" pitchFamily="50" charset="0"/>
              </a:rPr>
              <a:t>’</a:t>
            </a:r>
            <a:r>
              <a:rPr lang="en-US" sz="3000" b="1" dirty="0">
                <a:latin typeface="Geogrotesque Rg" panose="02000000000000000000" pitchFamily="50" charset="0"/>
              </a:rPr>
              <a:t> </a:t>
            </a:r>
            <a:r>
              <a:rPr lang="en-US" sz="3000" dirty="0">
                <a:latin typeface="Geogrotesque Rg" panose="02000000000000000000" pitchFamily="50" charset="0"/>
              </a:rPr>
              <a:t>guidance: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3D5AC5-FBC3-41A1-8B5B-686CE269CF0A}"/>
              </a:ext>
            </a:extLst>
          </p:cNvPr>
          <p:cNvSpPr txBox="1"/>
          <p:nvPr/>
        </p:nvSpPr>
        <p:spPr>
          <a:xfrm>
            <a:off x="5158897" y="3299901"/>
            <a:ext cx="66387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eogrotesque Rg" panose="02000000000000000000" pitchFamily="50" charset="0"/>
              </a:rPr>
              <a:t>Tell your stories in a compelling 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Geogrotesque Rg" panose="02000000000000000000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eogrotesque Rg" panose="02000000000000000000" pitchFamily="50" charset="0"/>
              </a:rPr>
              <a:t>Ditch the elevator speech, focus on the big ideas that create emotional connections</a:t>
            </a:r>
          </a:p>
        </p:txBody>
      </p:sp>
      <p:pic>
        <p:nvPicPr>
          <p:cNvPr id="20482" name="Picture 2" descr="Image result for john trybus">
            <a:extLst>
              <a:ext uri="{FF2B5EF4-FFF2-40B4-BE49-F238E27FC236}">
                <a16:creationId xmlns:a16="http://schemas.microsoft.com/office/drawing/2014/main" id="{DFE72E5F-6DCA-41E7-97DE-9BC370B2D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284" y="1792853"/>
            <a:ext cx="2843408" cy="426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22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647A1F-C93D-4A5E-A62E-EA0BB9AC0187}"/>
              </a:ext>
            </a:extLst>
          </p:cNvPr>
          <p:cNvSpPr/>
          <p:nvPr/>
        </p:nvSpPr>
        <p:spPr>
          <a:xfrm>
            <a:off x="590549" y="437356"/>
            <a:ext cx="5867401" cy="1047750"/>
          </a:xfrm>
          <a:prstGeom prst="rect">
            <a:avLst/>
          </a:prstGeom>
          <a:solidFill>
            <a:srgbClr val="FDB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F0C39-975A-4B4C-B22F-420EFD166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LET’S REVIEW…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89ADD-C2ED-4E91-9E55-BC66ABE492BE}"/>
              </a:ext>
            </a:extLst>
          </p:cNvPr>
          <p:cNvSpPr txBox="1"/>
          <p:nvPr/>
        </p:nvSpPr>
        <p:spPr>
          <a:xfrm>
            <a:off x="5812077" y="1956484"/>
            <a:ext cx="6638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eogrotesque Rg" panose="02000000000000000000" pitchFamily="50" charset="0"/>
              </a:rPr>
              <a:t>Remember </a:t>
            </a:r>
            <a:r>
              <a:rPr lang="en-US" sz="3000" b="1" dirty="0">
                <a:solidFill>
                  <a:srgbClr val="FDB414"/>
                </a:solidFill>
                <a:latin typeface="Geogrotesque Rg" panose="02000000000000000000" pitchFamily="50" charset="0"/>
              </a:rPr>
              <a:t>Lydia Henry &amp; Tricia </a:t>
            </a:r>
            <a:r>
              <a:rPr lang="en-US" sz="3000" b="1" dirty="0" err="1">
                <a:solidFill>
                  <a:srgbClr val="FDB414"/>
                </a:solidFill>
                <a:latin typeface="Geogrotesque Rg" panose="02000000000000000000" pitchFamily="50" charset="0"/>
              </a:rPr>
              <a:t>Fackler’s</a:t>
            </a:r>
            <a:r>
              <a:rPr lang="en-US" sz="3000" b="1" dirty="0">
                <a:latin typeface="Geogrotesque Rg" panose="02000000000000000000" pitchFamily="50" charset="0"/>
              </a:rPr>
              <a:t> </a:t>
            </a:r>
            <a:r>
              <a:rPr lang="en-US" sz="3000" dirty="0">
                <a:latin typeface="Geogrotesque Rg" panose="02000000000000000000" pitchFamily="50" charset="0"/>
              </a:rPr>
              <a:t>guidance: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3D5AC5-FBC3-41A1-8B5B-686CE269CF0A}"/>
              </a:ext>
            </a:extLst>
          </p:cNvPr>
          <p:cNvSpPr txBox="1"/>
          <p:nvPr/>
        </p:nvSpPr>
        <p:spPr>
          <a:xfrm>
            <a:off x="5812077" y="3237943"/>
            <a:ext cx="6276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eogrotesque Rg" panose="02000000000000000000" pitchFamily="50" charset="0"/>
              </a:rPr>
              <a:t>Think about how to disrupt conventions with your events. Get creative!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Geogrotesque Rg" panose="02000000000000000000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eogrotesque Rg" panose="02000000000000000000" pitchFamily="50" charset="0"/>
              </a:rPr>
              <a:t>…have a fire plan!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4B5852-1136-4D2A-978A-ABCCE95D3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49" y="1956484"/>
            <a:ext cx="4773126" cy="370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2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647A1F-C93D-4A5E-A62E-EA0BB9AC0187}"/>
              </a:ext>
            </a:extLst>
          </p:cNvPr>
          <p:cNvSpPr/>
          <p:nvPr/>
        </p:nvSpPr>
        <p:spPr>
          <a:xfrm>
            <a:off x="590549" y="437356"/>
            <a:ext cx="5867401" cy="1047750"/>
          </a:xfrm>
          <a:prstGeom prst="rect">
            <a:avLst/>
          </a:prstGeom>
          <a:solidFill>
            <a:srgbClr val="FDB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F0C39-975A-4B4C-B22F-420EFD166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LET’S REVIEW…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89ADD-C2ED-4E91-9E55-BC66ABE492BE}"/>
              </a:ext>
            </a:extLst>
          </p:cNvPr>
          <p:cNvSpPr txBox="1"/>
          <p:nvPr/>
        </p:nvSpPr>
        <p:spPr>
          <a:xfrm>
            <a:off x="5812077" y="1956484"/>
            <a:ext cx="66387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eogrotesque Rg" panose="02000000000000000000" pitchFamily="50" charset="0"/>
              </a:rPr>
              <a:t>Remember </a:t>
            </a:r>
            <a:r>
              <a:rPr lang="en-US" sz="3000" b="1" dirty="0">
                <a:solidFill>
                  <a:srgbClr val="73B69E"/>
                </a:solidFill>
                <a:latin typeface="Geogrotesque Rg" panose="02000000000000000000" pitchFamily="50" charset="0"/>
              </a:rPr>
              <a:t>Rachel Muir’s </a:t>
            </a:r>
            <a:r>
              <a:rPr lang="en-US" sz="3000" dirty="0">
                <a:latin typeface="Geogrotesque Rg" panose="02000000000000000000" pitchFamily="50" charset="0"/>
              </a:rPr>
              <a:t>guidance: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3D5AC5-FBC3-41A1-8B5B-686CE269CF0A}"/>
              </a:ext>
            </a:extLst>
          </p:cNvPr>
          <p:cNvSpPr txBox="1"/>
          <p:nvPr/>
        </p:nvSpPr>
        <p:spPr>
          <a:xfrm>
            <a:off x="5812077" y="2949844"/>
            <a:ext cx="6276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eogrotesque Rg" panose="02000000000000000000" pitchFamily="50" charset="0"/>
              </a:rPr>
              <a:t>Get your whole staff engaged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Geogrotesque Rg" panose="02000000000000000000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eogrotesque Rg" panose="02000000000000000000" pitchFamily="50" charset="0"/>
              </a:rPr>
              <a:t>Work towards cementing your culture of philanthropy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Geogrotesque Rg" panose="02000000000000000000" pitchFamily="50" charset="0"/>
            </a:endParaRPr>
          </a:p>
        </p:txBody>
      </p:sp>
      <p:pic>
        <p:nvPicPr>
          <p:cNvPr id="21506" name="Picture 2" descr="Image result for rachel muir">
            <a:extLst>
              <a:ext uri="{FF2B5EF4-FFF2-40B4-BE49-F238E27FC236}">
                <a16:creationId xmlns:a16="http://schemas.microsoft.com/office/drawing/2014/main" id="{29F9F9FC-FE0B-423F-8272-4AA5399EC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49" y="2087963"/>
            <a:ext cx="4738564" cy="288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00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647A1F-C93D-4A5E-A62E-EA0BB9AC0187}"/>
              </a:ext>
            </a:extLst>
          </p:cNvPr>
          <p:cNvSpPr/>
          <p:nvPr/>
        </p:nvSpPr>
        <p:spPr>
          <a:xfrm>
            <a:off x="590549" y="437356"/>
            <a:ext cx="5867401" cy="1047750"/>
          </a:xfrm>
          <a:prstGeom prst="rect">
            <a:avLst/>
          </a:prstGeom>
          <a:solidFill>
            <a:srgbClr val="FDB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F0C39-975A-4B4C-B22F-420EFD166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LET’S REVIEW…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89ADD-C2ED-4E91-9E55-BC66ABE492BE}"/>
              </a:ext>
            </a:extLst>
          </p:cNvPr>
          <p:cNvSpPr txBox="1"/>
          <p:nvPr/>
        </p:nvSpPr>
        <p:spPr>
          <a:xfrm>
            <a:off x="5812077" y="1956484"/>
            <a:ext cx="66387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eogrotesque Rg" panose="02000000000000000000" pitchFamily="50" charset="0"/>
              </a:rPr>
              <a:t>Remember like, 40 minutes ago: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3D5AC5-FBC3-41A1-8B5B-686CE269CF0A}"/>
              </a:ext>
            </a:extLst>
          </p:cNvPr>
          <p:cNvSpPr txBox="1"/>
          <p:nvPr/>
        </p:nvSpPr>
        <p:spPr>
          <a:xfrm>
            <a:off x="5812077" y="2949844"/>
            <a:ext cx="62769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eogrotesque Rg" panose="02000000000000000000" pitchFamily="50" charset="0"/>
              </a:rPr>
              <a:t>Keep in mind how people are engaging with your brand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Geogrotesque Rg" panose="02000000000000000000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eogrotesque Rg" panose="02000000000000000000" pitchFamily="50" charset="0"/>
              </a:rPr>
              <a:t>Live your “why” at every level of your marketing and contact, ESPECIALLY afterward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Geogrotesque Rg" panose="02000000000000000000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eogrotesque Rg" panose="02000000000000000000" pitchFamily="50" charset="0"/>
              </a:rPr>
              <a:t>Keep checking the toolkit!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Geogrotesque Rg" panose="02000000000000000000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BA7E5-783E-4A7A-937B-30BCF1440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1" y="1956484"/>
            <a:ext cx="5101224" cy="340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2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DA2A0-CEE5-4A4D-99BF-7C9139CCF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86BD01-2A10-4641-A5B7-FBD3C64C6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56379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0F65D-198A-49DC-ADC4-0BB73B584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2F4AEC-805D-462E-AEEE-D76FBF008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68" y="192546"/>
            <a:ext cx="8034664" cy="6427731"/>
          </a:xfrm>
        </p:spPr>
      </p:pic>
    </p:spTree>
    <p:extLst>
      <p:ext uri="{BB962C8B-B14F-4D97-AF65-F5344CB8AC3E}">
        <p14:creationId xmlns:p14="http://schemas.microsoft.com/office/powerpoint/2010/main" val="1518341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69E1B2-C88A-445D-9027-79E7CCA77AB9}"/>
              </a:ext>
            </a:extLst>
          </p:cNvPr>
          <p:cNvSpPr/>
          <p:nvPr/>
        </p:nvSpPr>
        <p:spPr>
          <a:xfrm>
            <a:off x="600075" y="365125"/>
            <a:ext cx="7038975" cy="1190626"/>
          </a:xfrm>
          <a:prstGeom prst="rect">
            <a:avLst/>
          </a:prstGeom>
          <a:solidFill>
            <a:srgbClr val="FDB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AE6BED-8967-49C9-BE73-60C5E9D2D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 DAY 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638B4-29BE-4F3B-BEA0-34634B53C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1850"/>
            <a:ext cx="10515600" cy="4351338"/>
          </a:xfrm>
        </p:spPr>
        <p:txBody>
          <a:bodyPr/>
          <a:lstStyle/>
          <a:p>
            <a:r>
              <a:rPr lang="en-US" dirty="0"/>
              <a:t>The event starts at 12:00am on November 17</a:t>
            </a:r>
          </a:p>
          <a:p>
            <a:r>
              <a:rPr lang="en-US" dirty="0"/>
              <a:t>Golden ticket windows throughout the day</a:t>
            </a:r>
          </a:p>
          <a:p>
            <a:r>
              <a:rPr lang="en-US" dirty="0"/>
              <a:t>Events all across the county (</a:t>
            </a:r>
            <a:r>
              <a:rPr lang="en-US" dirty="0">
                <a:solidFill>
                  <a:srgbClr val="37A1AF"/>
                </a:solidFill>
              </a:rPr>
              <a:t>Extragive.org/events</a:t>
            </a:r>
            <a:r>
              <a:rPr lang="en-US" dirty="0"/>
              <a:t>)</a:t>
            </a:r>
          </a:p>
          <a:p>
            <a:r>
              <a:rPr lang="en-US" dirty="0"/>
              <a:t> Give mobile(s!)</a:t>
            </a:r>
          </a:p>
          <a:p>
            <a:r>
              <a:rPr lang="en-US" dirty="0"/>
              <a:t>Extragive FEST </a:t>
            </a:r>
          </a:p>
          <a:p>
            <a:r>
              <a:rPr lang="en-US" dirty="0">
                <a:solidFill>
                  <a:srgbClr val="B6C527"/>
                </a:solidFill>
              </a:rPr>
              <a:t>#</a:t>
            </a:r>
            <a:r>
              <a:rPr lang="en-US" dirty="0" err="1">
                <a:solidFill>
                  <a:srgbClr val="B6C527"/>
                </a:solidFill>
              </a:rPr>
              <a:t>IGiveExtra</a:t>
            </a:r>
            <a:r>
              <a:rPr lang="en-US" dirty="0">
                <a:solidFill>
                  <a:srgbClr val="B6C527"/>
                </a:solidFill>
              </a:rPr>
              <a:t> </a:t>
            </a:r>
            <a:r>
              <a:rPr lang="en-US" dirty="0"/>
              <a:t>social media stream</a:t>
            </a:r>
          </a:p>
        </p:txBody>
      </p:sp>
    </p:spTree>
    <p:extLst>
      <p:ext uri="{BB962C8B-B14F-4D97-AF65-F5344CB8AC3E}">
        <p14:creationId xmlns:p14="http://schemas.microsoft.com/office/powerpoint/2010/main" val="148739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C99E1B-A2BC-47AC-9F70-F47A1CD6EDED}"/>
              </a:ext>
            </a:extLst>
          </p:cNvPr>
          <p:cNvSpPr/>
          <p:nvPr/>
        </p:nvSpPr>
        <p:spPr>
          <a:xfrm>
            <a:off x="838200" y="475989"/>
            <a:ext cx="4210050" cy="989556"/>
          </a:xfrm>
          <a:prstGeom prst="rect">
            <a:avLst/>
          </a:prstGeom>
          <a:solidFill>
            <a:srgbClr val="73B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FFFB86-8D88-4175-A502-BDFA4556E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A LOT…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5DE9C-1787-42A8-B832-A4ED9B59D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 arrested development depressed im done fall down george michael bluth GIF">
            <a:extLst>
              <a:ext uri="{FF2B5EF4-FFF2-40B4-BE49-F238E27FC236}">
                <a16:creationId xmlns:a16="http://schemas.microsoft.com/office/drawing/2014/main" id="{99434425-79E8-4E0B-8EBE-CA4E8B6473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527" y="2363009"/>
            <a:ext cx="5095875" cy="285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017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B2ECB6-C86E-4CA0-A8E4-CE4961C59FD0}"/>
              </a:ext>
            </a:extLst>
          </p:cNvPr>
          <p:cNvSpPr/>
          <p:nvPr/>
        </p:nvSpPr>
        <p:spPr>
          <a:xfrm>
            <a:off x="1019175" y="2866231"/>
            <a:ext cx="10201275" cy="1162050"/>
          </a:xfrm>
          <a:prstGeom prst="rect">
            <a:avLst/>
          </a:prstGeom>
          <a:solidFill>
            <a:srgbClr val="B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49F83D-414F-4B88-A20D-1FF00A1AC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375" y="2784475"/>
            <a:ext cx="10515600" cy="1325563"/>
          </a:xfrm>
        </p:spPr>
        <p:txBody>
          <a:bodyPr/>
          <a:lstStyle/>
          <a:p>
            <a:r>
              <a:rPr lang="en-US" dirty="0"/>
              <a:t>BUT HERE’S THE </a:t>
            </a:r>
            <a:r>
              <a:rPr lang="en-US" sz="6000" dirty="0"/>
              <a:t>BIG</a:t>
            </a:r>
            <a:r>
              <a:rPr lang="en-US" dirty="0"/>
              <a:t> OPPORUNITY: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3D233-E70A-4B95-8B8E-9CF248527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90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8BB9-2331-4AB4-BA4B-ADF0AFED9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545AB6-1BD0-41C2-AA1E-EA688ECEC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93781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58F6B-796D-416C-ABC2-CA06946AB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682BD2-40DE-456D-8E7C-BAEB48B02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4" cy="6858001"/>
          </a:xfrm>
        </p:spPr>
      </p:pic>
    </p:spTree>
    <p:extLst>
      <p:ext uri="{BB962C8B-B14F-4D97-AF65-F5344CB8AC3E}">
        <p14:creationId xmlns:p14="http://schemas.microsoft.com/office/powerpoint/2010/main" val="2501137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9DD1A4-7E66-406F-82BE-60A96BBD9DDD}"/>
              </a:ext>
            </a:extLst>
          </p:cNvPr>
          <p:cNvSpPr/>
          <p:nvPr/>
        </p:nvSpPr>
        <p:spPr>
          <a:xfrm>
            <a:off x="1390649" y="3588545"/>
            <a:ext cx="9553576" cy="654050"/>
          </a:xfrm>
          <a:prstGeom prst="rect">
            <a:avLst/>
          </a:prstGeom>
          <a:solidFill>
            <a:srgbClr val="FDB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8DF8C2-0D6B-47DE-94D3-BDDA57DC2FE9}"/>
              </a:ext>
            </a:extLst>
          </p:cNvPr>
          <p:cNvSpPr/>
          <p:nvPr/>
        </p:nvSpPr>
        <p:spPr>
          <a:xfrm>
            <a:off x="1209674" y="2868613"/>
            <a:ext cx="7419976" cy="788987"/>
          </a:xfrm>
          <a:prstGeom prst="rect">
            <a:avLst/>
          </a:prstGeom>
          <a:solidFill>
            <a:srgbClr val="B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D5AD66-BF45-40EA-A07F-14271F49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325" y="2689228"/>
            <a:ext cx="10515600" cy="1325563"/>
          </a:xfrm>
        </p:spPr>
        <p:txBody>
          <a:bodyPr/>
          <a:lstStyle/>
          <a:p>
            <a:r>
              <a:rPr lang="en-US" dirty="0"/>
              <a:t>THAT’S A LOT OF MONEY,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88C99C-795B-414C-8B16-0C90FFCEB418}"/>
              </a:ext>
            </a:extLst>
          </p:cNvPr>
          <p:cNvSpPr txBox="1"/>
          <p:nvPr/>
        </p:nvSpPr>
        <p:spPr>
          <a:xfrm>
            <a:off x="2009775" y="5124450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eogrotesque Rg" panose="02000000000000000000" pitchFamily="50" charset="0"/>
              </a:rPr>
              <a:t>IMAGINE IF WE GOT THAT NUMBER TO GROW PROPORTIONATELY WITH THE FUNDS RAISED?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F62764-2CAD-4045-9146-FE818F34CA14}"/>
              </a:ext>
            </a:extLst>
          </p:cNvPr>
          <p:cNvSpPr/>
          <p:nvPr/>
        </p:nvSpPr>
        <p:spPr>
          <a:xfrm>
            <a:off x="1564403" y="3613647"/>
            <a:ext cx="94251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Brandon Grotesque Medium" panose="020B0603020203060202" pitchFamily="34" charset="0"/>
              </a:rPr>
              <a:t>BUT NOT A LOT OF NEW DONORS</a:t>
            </a:r>
          </a:p>
        </p:txBody>
      </p:sp>
    </p:spTree>
    <p:extLst>
      <p:ext uri="{BB962C8B-B14F-4D97-AF65-F5344CB8AC3E}">
        <p14:creationId xmlns:p14="http://schemas.microsoft.com/office/powerpoint/2010/main" val="186886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2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1064</Words>
  <Application>Microsoft Office PowerPoint</Application>
  <PresentationFormat>Widescreen</PresentationFormat>
  <Paragraphs>181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Brandon Grotesque Black</vt:lpstr>
      <vt:lpstr>Brandon Grotesque Medium</vt:lpstr>
      <vt:lpstr>Calibri</vt:lpstr>
      <vt:lpstr>Calibri Light</vt:lpstr>
      <vt:lpstr>Geogrotesque Rg</vt:lpstr>
      <vt:lpstr>Office Theme</vt:lpstr>
      <vt:lpstr>PowerPoint Presentation</vt:lpstr>
      <vt:lpstr>#GOALS</vt:lpstr>
      <vt:lpstr>PowerPoint Presentation</vt:lpstr>
      <vt:lpstr>GIVE DAY BREAKDOWN</vt:lpstr>
      <vt:lpstr>THAT’S A LOT…</vt:lpstr>
      <vt:lpstr>BUT HERE’S THE BIG OPPORUNITY:</vt:lpstr>
      <vt:lpstr>PowerPoint Presentation</vt:lpstr>
      <vt:lpstr>PowerPoint Presentation</vt:lpstr>
      <vt:lpstr>THAT’S A LOT OF MONEY,</vt:lpstr>
      <vt:lpstr>LET’S TALK EMAIL!</vt:lpstr>
      <vt:lpstr>PowerPoint Presentation</vt:lpstr>
      <vt:lpstr>PowerPoint Presentation</vt:lpstr>
      <vt:lpstr>PowerPoint Presentation</vt:lpstr>
      <vt:lpstr>PowerPoint Presentation</vt:lpstr>
      <vt:lpstr>LET’S TALK SOCIAL MEDIA!</vt:lpstr>
      <vt:lpstr>LET’S TALK SOCIAL MEDIA!</vt:lpstr>
      <vt:lpstr>LET’S TALK SOCIAL MEDIA!</vt:lpstr>
      <vt:lpstr>LET’S TALK SOCIAL MEDIA!</vt:lpstr>
      <vt:lpstr>LET’S TALK SOCIAL MEDIA!</vt:lpstr>
      <vt:lpstr>LET’S TALK SOCIAL MEDIA!</vt:lpstr>
      <vt:lpstr>LET’S TALK SOCIAL MEDIA!</vt:lpstr>
      <vt:lpstr>LET’S TALK EVENTS!</vt:lpstr>
      <vt:lpstr>LET’S TALK EVENTS!</vt:lpstr>
      <vt:lpstr>LET’S TALK EVENTS!</vt:lpstr>
      <vt:lpstr>DON’T BE AFRAID TO GO OLD SCHOOL</vt:lpstr>
      <vt:lpstr>DON’T BE AFRAID TO GO OLD SCHOOL</vt:lpstr>
      <vt:lpstr>DON’T BE AFRAID TO GO OLD SCHOOL</vt:lpstr>
      <vt:lpstr>DON’T BE AFRAID TO GO OLD SCHOOL</vt:lpstr>
      <vt:lpstr>WHEW…</vt:lpstr>
      <vt:lpstr>DON’T GO TO SLEEP YET!</vt:lpstr>
      <vt:lpstr>SO LET’S REVIEW…</vt:lpstr>
      <vt:lpstr>SO LET’S REVIEW…</vt:lpstr>
      <vt:lpstr>SO LET’S REVIEW…</vt:lpstr>
      <vt:lpstr>SO LET’S REVIEW…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Spangler</dc:creator>
  <cp:lastModifiedBy>Aaron Spangler</cp:lastModifiedBy>
  <cp:revision>25</cp:revision>
  <dcterms:created xsi:type="dcterms:W3CDTF">2017-10-18T16:34:46Z</dcterms:created>
  <dcterms:modified xsi:type="dcterms:W3CDTF">2017-10-19T16:10:06Z</dcterms:modified>
</cp:coreProperties>
</file>